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61" r:id="rId3"/>
    <p:sldId id="272" r:id="rId4"/>
    <p:sldId id="271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ru-RU" smtClean="0"/>
              <a:t>12.10.2015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ru-RU" smtClean="0"/>
              <a:t>12.10.2015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ED454-112D-49AF-9C06-74A71D4D809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34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4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Прямая соединительная линия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Группа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Группа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Прямая соединительная линия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Группа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Прямая соединительная линия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cxnSp>
        <p:nvCxnSpPr>
          <p:cNvPr id="58" name="Прямая соединительная линия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Группа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Группа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Группа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58" name="Прямая соединительная линия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Группа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Прямая соединительная линия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Прямая соединительная линия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Группа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Прямая соединительная линия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единительная линия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Прямая соединительная линия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Группа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Прямая соединительная линия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Прямая соединительная линия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Прямая соединительная линия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Прямая соединительная линия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Прямая соединительная линия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Прямая соединительная линия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Прямая соединительная линия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Прямая соединительная линия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Прямая соединительная линия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Прямая соединительная линия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Группа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Прямая соединительная линия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Группа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Прямая соединительная линия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Прямая соединительная линия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Прямая соединительная линия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Прямая соединительная линия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Прямая соединительная линия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Прямая соединительная линия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Прямая соединительная линия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Прямая соединительная линия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Дата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213" name="Нижний колонтитул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4" name="Номер слайда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Группа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Группа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Прямоугольник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60" name="Прямая соединительная линия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Группа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Группа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Группа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Прямоугольник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па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Прямая соединительная линия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Группа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Прямая соединительная линия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Группа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Прямая соединительная линия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Прямая соединительная линия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Прямая соединительная линия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Группа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Прямая соединительная линия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Группа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Прямая соединительная линия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я соединительная линия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единительная линия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Прямая соединительная линия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Прямая соединительная линия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ru-RU" smtClean="0"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8" name="Прямая соединительная линия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18" Type="http://schemas.openxmlformats.org/officeDocument/2006/relationships/image" Target="../media/image15.png"/><Relationship Id="rId3" Type="http://schemas.openxmlformats.org/officeDocument/2006/relationships/image" Target="../media/image3.jpeg"/><Relationship Id="rId21" Type="http://schemas.openxmlformats.org/officeDocument/2006/relationships/image" Target="../media/image18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microsoft.com/office/2007/relationships/hdphoto" Target="../media/hdphoto4.wdp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8.jpeg"/><Relationship Id="rId14" Type="http://schemas.openxmlformats.org/officeDocument/2006/relationships/image" Target="../media/image12.jpeg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44" y="1909346"/>
            <a:ext cx="10216837" cy="3383280"/>
          </a:xfrm>
        </p:spPr>
        <p:txBody>
          <a:bodyPr>
            <a:normAutofit/>
          </a:bodyPr>
          <a:lstStyle/>
          <a:p>
            <a:pPr algn="l" defTabSz="914400">
              <a:lnSpc>
                <a:spcPct val="76000"/>
              </a:lnSpc>
              <a:spcBef>
                <a:spcPts val="0"/>
              </a:spcBef>
              <a:buNone/>
            </a:pPr>
            <a:r>
              <a:rPr lang="ru-RU" sz="7700" b="1" i="0" baseline="0" dirty="0" smtClean="0">
                <a:solidFill>
                  <a:srgbClr val="2D2E2D"/>
                </a:solidFill>
                <a:latin typeface="Arial"/>
                <a:ea typeface="+mj-ea"/>
                <a:cs typeface="+mj-cs"/>
              </a:rPr>
              <a:t>ИКТ в образовании</a:t>
            </a:r>
            <a:endParaRPr lang="ru-RU" sz="7700" b="1" i="0" baseline="0" dirty="0">
              <a:solidFill>
                <a:srgbClr val="2D2E2D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100" b="0" i="0" dirty="0" smtClean="0">
                <a:solidFill>
                  <a:srgbClr val="D15A3E"/>
                </a:solidFill>
              </a:rPr>
              <a:t>Элементы ИОС </a:t>
            </a:r>
            <a:r>
              <a:rPr lang="en-US" sz="2100" b="0" i="0" dirty="0" smtClean="0">
                <a:solidFill>
                  <a:srgbClr val="D15A3E"/>
                </a:solidFill>
              </a:rPr>
              <a:t>|</a:t>
            </a:r>
            <a:r>
              <a:rPr lang="ru-RU" sz="2100" b="0" i="0" dirty="0" smtClean="0">
                <a:solidFill>
                  <a:srgbClr val="D15A3E"/>
                </a:solidFill>
              </a:rPr>
              <a:t> Поиск и обмен информацией </a:t>
            </a:r>
            <a:r>
              <a:rPr lang="en-US" sz="2100" b="0" i="0" dirty="0" smtClean="0">
                <a:solidFill>
                  <a:srgbClr val="D15A3E"/>
                </a:solidFill>
              </a:rPr>
              <a:t>| </a:t>
            </a:r>
            <a:r>
              <a:rPr lang="ru-RU" sz="2100" b="0" i="0" dirty="0" smtClean="0">
                <a:solidFill>
                  <a:srgbClr val="D15A3E"/>
                </a:solidFill>
              </a:rPr>
              <a:t>Программное обеспечение</a:t>
            </a:r>
            <a:endParaRPr lang="ru-RU" sz="2100" b="0" i="0" dirty="0">
              <a:solidFill>
                <a:srgbClr val="D15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dibirov\Desktop\class test 0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1" r="4202"/>
          <a:stretch/>
        </p:blipFill>
        <p:spPr bwMode="auto">
          <a:xfrm>
            <a:off x="1350341" y="880604"/>
            <a:ext cx="9400127" cy="590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1" y="1"/>
            <a:ext cx="12192000" cy="55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508" tIns="32253" rIns="64508" bIns="32253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КОМПЛЕКСНОЕ ОСНАЩЕНИЕ КЛАССНОЙ АУДИТОРИИ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9329738" y="911594"/>
            <a:ext cx="2491756" cy="5984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4508" tIns="32253" rIns="64508" bIns="32253">
            <a:spAutoFit/>
          </a:bodyPr>
          <a:lstStyle>
            <a:lvl1pPr eaLnBrk="0" hangingPunct="0">
              <a:defRPr sz="3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733" dirty="0"/>
              <a:t>Интерактивная доска</a:t>
            </a:r>
          </a:p>
          <a:p>
            <a:pPr eaLnBrk="1" hangingPunct="1"/>
            <a:r>
              <a:rPr lang="ru-RU" sz="1733" dirty="0"/>
              <a:t> с поддержкой 3</a:t>
            </a:r>
            <a:r>
              <a:rPr lang="en-US" sz="1733" dirty="0"/>
              <a:t>D</a:t>
            </a:r>
            <a:endParaRPr lang="ru-RU" sz="1733" dirty="0"/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7645842" y="882229"/>
            <a:ext cx="1459679" cy="3318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4508" tIns="32253" rIns="64508" bIns="32253">
            <a:spAutoFit/>
          </a:bodyPr>
          <a:lstStyle>
            <a:lvl1pPr eaLnBrk="0" hangingPunct="0">
              <a:defRPr sz="3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733" dirty="0"/>
              <a:t>Система ДО</a:t>
            </a:r>
            <a:endParaRPr lang="ru-RU" sz="1733" dirty="0"/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130998" y="5397720"/>
            <a:ext cx="2433342" cy="3318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4508" tIns="32253" rIns="64508" bIns="32253">
            <a:spAutoFit/>
          </a:bodyPr>
          <a:lstStyle>
            <a:lvl1pPr eaLnBrk="0" hangingPunct="0">
              <a:defRPr sz="3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733" dirty="0"/>
              <a:t>Интерактивный стол</a:t>
            </a:r>
            <a:endParaRPr lang="ru-RU" sz="1733" dirty="0"/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7922869" y="3297219"/>
            <a:ext cx="2047211" cy="3318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4508" tIns="32253" rIns="64508" bIns="32253">
            <a:spAutoFit/>
          </a:bodyPr>
          <a:lstStyle>
            <a:lvl1pPr eaLnBrk="0" hangingPunct="0">
              <a:defRPr sz="3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733" dirty="0"/>
              <a:t>Документ-камера</a:t>
            </a:r>
            <a:endParaRPr lang="ru-RU" sz="1733" dirty="0"/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3743529" y="1210838"/>
            <a:ext cx="2762920" cy="3318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4508" tIns="32253" rIns="64508" bIns="32253">
            <a:spAutoFit/>
          </a:bodyPr>
          <a:lstStyle>
            <a:lvl1pPr eaLnBrk="0" hangingPunct="0">
              <a:defRPr sz="3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733" dirty="0"/>
              <a:t>Интерактивный подиум</a:t>
            </a:r>
            <a:endParaRPr lang="ru-RU" sz="1733" dirty="0"/>
          </a:p>
        </p:txBody>
      </p:sp>
      <p:cxnSp>
        <p:nvCxnSpPr>
          <p:cNvPr id="12" name="Прямая со стрелкой 11"/>
          <p:cNvCxnSpPr>
            <a:stCxn id="25604" idx="2"/>
          </p:cNvCxnSpPr>
          <p:nvPr/>
        </p:nvCxnSpPr>
        <p:spPr bwMode="auto">
          <a:xfrm flipH="1">
            <a:off x="8946475" y="1510081"/>
            <a:ext cx="1629141" cy="443851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5607" idx="0"/>
          </p:cNvCxnSpPr>
          <p:nvPr/>
        </p:nvCxnSpPr>
        <p:spPr bwMode="auto">
          <a:xfrm flipH="1" flipV="1">
            <a:off x="7153428" y="2771060"/>
            <a:ext cx="1793047" cy="526159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5608" idx="2"/>
          </p:cNvCxnSpPr>
          <p:nvPr/>
        </p:nvCxnSpPr>
        <p:spPr bwMode="auto">
          <a:xfrm>
            <a:off x="5124989" y="1542650"/>
            <a:ext cx="1750924" cy="80462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5605" idx="2"/>
          </p:cNvCxnSpPr>
          <p:nvPr/>
        </p:nvCxnSpPr>
        <p:spPr bwMode="auto">
          <a:xfrm flipH="1">
            <a:off x="7725792" y="1214041"/>
            <a:ext cx="649890" cy="246911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5606" idx="0"/>
          </p:cNvCxnSpPr>
          <p:nvPr/>
        </p:nvCxnSpPr>
        <p:spPr bwMode="auto">
          <a:xfrm flipV="1">
            <a:off x="1347669" y="4910581"/>
            <a:ext cx="1516038" cy="487139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614" name="TextBox 25"/>
          <p:cNvSpPr txBox="1">
            <a:spLocks noChangeArrowheads="1"/>
          </p:cNvSpPr>
          <p:nvPr/>
        </p:nvSpPr>
        <p:spPr bwMode="auto">
          <a:xfrm>
            <a:off x="1988748" y="1355446"/>
            <a:ext cx="1614913" cy="5984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4508" tIns="32253" rIns="64508" bIns="32253">
            <a:spAutoFit/>
          </a:bodyPr>
          <a:lstStyle>
            <a:lvl1pPr eaLnBrk="0" hangingPunct="0">
              <a:defRPr sz="3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733" dirty="0"/>
              <a:t>Планшетные </a:t>
            </a:r>
          </a:p>
          <a:p>
            <a:pPr eaLnBrk="1" hangingPunct="1"/>
            <a:r>
              <a:rPr lang="ru-RU" sz="1733" dirty="0"/>
              <a:t>компьютеры</a:t>
            </a:r>
          </a:p>
        </p:txBody>
      </p:sp>
      <p:cxnSp>
        <p:nvCxnSpPr>
          <p:cNvPr id="27" name="Прямая со стрелкой 26"/>
          <p:cNvCxnSpPr/>
          <p:nvPr/>
        </p:nvCxnSpPr>
        <p:spPr bwMode="auto">
          <a:xfrm>
            <a:off x="2926444" y="1953932"/>
            <a:ext cx="1309821" cy="1610581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616" name="TextBox 29"/>
          <p:cNvSpPr txBox="1">
            <a:spLocks noChangeArrowheads="1"/>
          </p:cNvSpPr>
          <p:nvPr/>
        </p:nvSpPr>
        <p:spPr bwMode="auto">
          <a:xfrm>
            <a:off x="4238467" y="5871612"/>
            <a:ext cx="2185326" cy="5984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4508" tIns="32253" rIns="64508" bIns="32253">
            <a:spAutoFit/>
          </a:bodyPr>
          <a:lstStyle>
            <a:lvl1pPr eaLnBrk="0" hangingPunct="0">
              <a:defRPr sz="3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733" dirty="0"/>
              <a:t>Системы опроса и</a:t>
            </a:r>
          </a:p>
          <a:p>
            <a:pPr algn="ctr" eaLnBrk="1" hangingPunct="1"/>
            <a:r>
              <a:rPr lang="ru-RU" sz="1733" dirty="0"/>
              <a:t>тестирования</a:t>
            </a:r>
            <a:endParaRPr lang="ru-RU" sz="1733" dirty="0"/>
          </a:p>
        </p:txBody>
      </p:sp>
      <p:cxnSp>
        <p:nvCxnSpPr>
          <p:cNvPr id="31" name="Прямая со стрелкой 30"/>
          <p:cNvCxnSpPr>
            <a:stCxn id="25616" idx="0"/>
          </p:cNvCxnSpPr>
          <p:nvPr/>
        </p:nvCxnSpPr>
        <p:spPr bwMode="auto">
          <a:xfrm flipV="1">
            <a:off x="5331130" y="3901242"/>
            <a:ext cx="119660" cy="1970370"/>
          </a:xfrm>
          <a:prstGeom prst="straightConnector1">
            <a:avLst/>
          </a:prstGeom>
          <a:ln>
            <a:solidFill>
              <a:schemeClr val="accent2">
                <a:alpha val="38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 bwMode="auto">
          <a:xfrm flipH="1" flipV="1">
            <a:off x="4495888" y="4140580"/>
            <a:ext cx="480053" cy="1731033"/>
          </a:xfrm>
          <a:prstGeom prst="straightConnector1">
            <a:avLst/>
          </a:prstGeom>
          <a:ln>
            <a:solidFill>
              <a:schemeClr val="accent2">
                <a:alpha val="38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 bwMode="auto">
          <a:xfrm flipV="1">
            <a:off x="5840037" y="3750476"/>
            <a:ext cx="484872" cy="2121136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 bwMode="auto">
          <a:xfrm>
            <a:off x="2569684" y="1929107"/>
            <a:ext cx="356760" cy="1522204"/>
          </a:xfrm>
          <a:prstGeom prst="straightConnector1">
            <a:avLst/>
          </a:prstGeom>
          <a:ln>
            <a:solidFill>
              <a:schemeClr val="accent2">
                <a:alpha val="38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 bwMode="auto">
          <a:xfrm flipH="1" flipV="1">
            <a:off x="3178288" y="3869292"/>
            <a:ext cx="1557627" cy="200232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9" name="TextBox 25"/>
          <p:cNvSpPr txBox="1">
            <a:spLocks noChangeArrowheads="1"/>
          </p:cNvSpPr>
          <p:nvPr/>
        </p:nvSpPr>
        <p:spPr bwMode="auto">
          <a:xfrm>
            <a:off x="8375682" y="5020104"/>
            <a:ext cx="3639250" cy="3318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4508" tIns="32253" rIns="64508" bIns="32253">
            <a:spAutoFit/>
          </a:bodyPr>
          <a:lstStyle>
            <a:lvl1pPr eaLnBrk="0" hangingPunct="0">
              <a:defRPr sz="3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733" dirty="0"/>
              <a:t>Ноутбук ученика </a:t>
            </a:r>
            <a:r>
              <a:rPr lang="en-US" sz="1733" dirty="0"/>
              <a:t>/ Classmate </a:t>
            </a:r>
            <a:r>
              <a:rPr lang="en-US" sz="1733" dirty="0"/>
              <a:t>PC</a:t>
            </a:r>
            <a:endParaRPr lang="ru-RU" sz="1733" dirty="0"/>
          </a:p>
        </p:txBody>
      </p:sp>
      <p:cxnSp>
        <p:nvCxnSpPr>
          <p:cNvPr id="40" name="Прямая со стрелкой 39"/>
          <p:cNvCxnSpPr/>
          <p:nvPr/>
        </p:nvCxnSpPr>
        <p:spPr bwMode="auto">
          <a:xfrm flipH="1" flipV="1">
            <a:off x="7384432" y="3584536"/>
            <a:ext cx="2172597" cy="1435568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 bwMode="auto">
          <a:xfrm>
            <a:off x="3419208" y="1953933"/>
            <a:ext cx="2420829" cy="1204215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 bwMode="auto">
          <a:xfrm flipH="1" flipV="1">
            <a:off x="6563862" y="3785599"/>
            <a:ext cx="2252508" cy="1234505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рвоклассники Сочи будут обеспечены бесплатными учебниками на 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070" y="2661586"/>
            <a:ext cx="1823532" cy="182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809787" y="1278585"/>
            <a:ext cx="10113875" cy="4403831"/>
          </a:xfrm>
          <a:prstGeom prst="ellipse">
            <a:avLst/>
          </a:prstGeom>
          <a:noFill/>
          <a:ln w="3810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TextBox 16"/>
          <p:cNvSpPr txBox="1"/>
          <p:nvPr/>
        </p:nvSpPr>
        <p:spPr>
          <a:xfrm>
            <a:off x="9410636" y="1993790"/>
            <a:ext cx="277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Лабораторное и цифровое оборудование </a:t>
            </a:r>
            <a:r>
              <a:rPr lang="ru-RU" sz="1600" b="1" dirty="0" smtClean="0"/>
              <a:t>для кабинетов ЕНЦ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-713" y="3096"/>
            <a:ext cx="12192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ИНФОРМАЦИОННО-ОБРАЗОВАТЕЛЬНАЯ СРЕДА СОВРЕМЕННОЙ ШКОЛЫ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4" name="Picture 6" descr="C:\Users\normaeva\Documents\Мои полученные файлы\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940" y="2811886"/>
            <a:ext cx="1441635" cy="104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Изображение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006" y="3627700"/>
            <a:ext cx="1525581" cy="1710265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723" y="5243969"/>
            <a:ext cx="1176801" cy="978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 descr="C:\Users\normaeva\Desktop\Мои отчеты\LCD дисплеи\1. ТТ\classroom-management-logo-1.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81" y="1048604"/>
            <a:ext cx="1233904" cy="12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Z:\@МАРКЕТИНГ\!Все материалы по цифровым лабораториям\PASCO\Изображения. Листовки\Датчики и Приборы на прозрачном фоне\675345.png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030" y="2656870"/>
            <a:ext cx="2016225" cy="145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820302" y="1269312"/>
            <a:ext cx="277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Управление классом</a:t>
            </a:r>
            <a:endParaRPr lang="en-US" sz="1600" b="1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72" y="1116180"/>
            <a:ext cx="1089203" cy="90022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0440" y="5078515"/>
            <a:ext cx="178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Ноутбук</a:t>
            </a:r>
          </a:p>
          <a:p>
            <a:pPr algn="ctr"/>
            <a:r>
              <a:rPr lang="ru-RU" sz="1600" b="1" dirty="0"/>
              <a:t>обучающегося</a:t>
            </a:r>
            <a:endParaRPr lang="en-US" sz="1600" b="1" dirty="0"/>
          </a:p>
        </p:txBody>
      </p:sp>
      <p:pic>
        <p:nvPicPr>
          <p:cNvPr id="1028" name="Picture 4" descr="Цифровой микроскоп kena купить, цена, описание, характеристики - POLYME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593" y="4720165"/>
            <a:ext cx="1654329" cy="127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Изображение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8815" y="4349305"/>
            <a:ext cx="1106992" cy="1695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extBox 36"/>
          <p:cNvSpPr txBox="1"/>
          <p:nvPr/>
        </p:nvSpPr>
        <p:spPr>
          <a:xfrm>
            <a:off x="9773845" y="4617081"/>
            <a:ext cx="2315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Цифровой микроскоп и документ камера</a:t>
            </a:r>
            <a:endParaRPr lang="en-US" sz="1600" b="1" dirty="0"/>
          </a:p>
        </p:txBody>
      </p:sp>
      <p:sp>
        <p:nvSpPr>
          <p:cNvPr id="38" name="Овал 37"/>
          <p:cNvSpPr/>
          <p:nvPr/>
        </p:nvSpPr>
        <p:spPr>
          <a:xfrm>
            <a:off x="2917059" y="2180861"/>
            <a:ext cx="5730627" cy="2497137"/>
          </a:xfrm>
          <a:prstGeom prst="ellipse">
            <a:avLst/>
          </a:prstGeom>
          <a:noFill/>
          <a:ln w="3810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175" y="5268849"/>
            <a:ext cx="1334267" cy="97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123707" y="5461856"/>
            <a:ext cx="2295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Система контроля качества знания</a:t>
            </a:r>
            <a:endParaRPr lang="en-US" sz="1600" b="1" dirty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82" y="1796588"/>
            <a:ext cx="771780" cy="771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05" y="2400268"/>
            <a:ext cx="1118251" cy="1118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Группа 41"/>
          <p:cNvGrpSpPr/>
          <p:nvPr/>
        </p:nvGrpSpPr>
        <p:grpSpPr>
          <a:xfrm>
            <a:off x="7497936" y="3885123"/>
            <a:ext cx="917189" cy="1195419"/>
            <a:chOff x="6173719" y="1203599"/>
            <a:chExt cx="2041541" cy="2842090"/>
          </a:xfrm>
        </p:grpSpPr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719" y="1203599"/>
              <a:ext cx="2041541" cy="28420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 descr="http://www.polymedia.ru/upload/medialibrary/649/aver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045" y="1272145"/>
              <a:ext cx="816888" cy="1075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extBox 44"/>
          <p:cNvSpPr txBox="1"/>
          <p:nvPr/>
        </p:nvSpPr>
        <p:spPr>
          <a:xfrm>
            <a:off x="57489" y="1161246"/>
            <a:ext cx="2890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Лингафонный комплекс</a:t>
            </a:r>
            <a:endParaRPr lang="en-US" sz="1600" b="1" dirty="0"/>
          </a:p>
        </p:txBody>
      </p:sp>
      <p:grpSp>
        <p:nvGrpSpPr>
          <p:cNvPr id="46" name="Группа 45"/>
          <p:cNvGrpSpPr>
            <a:grpSpLocks/>
          </p:cNvGrpSpPr>
          <p:nvPr/>
        </p:nvGrpSpPr>
        <p:grpSpPr bwMode="auto">
          <a:xfrm>
            <a:off x="944375" y="1510810"/>
            <a:ext cx="1669951" cy="1242167"/>
            <a:chOff x="3105149" y="2717800"/>
            <a:chExt cx="4656416" cy="3318919"/>
          </a:xfrm>
        </p:grpSpPr>
        <p:pic>
          <p:nvPicPr>
            <p:cNvPr id="47" name="Рисунок 4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288" y="2717800"/>
              <a:ext cx="3937277" cy="283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16" descr="Student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149" y="3433219"/>
              <a:ext cx="1711325" cy="260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2260271" y="1911090"/>
            <a:ext cx="859399" cy="640364"/>
            <a:chOff x="5105886" y="1586894"/>
            <a:chExt cx="1011332" cy="633940"/>
          </a:xfrm>
        </p:grpSpPr>
        <p:pic>
          <p:nvPicPr>
            <p:cNvPr id="50" name="Picture 8" descr="Информация о planetcalc.ru: Онлайн калькуляторы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886" y="1716778"/>
              <a:ext cx="685884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0" descr="GoodPrint.Ru - магазин расходных материалов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586894"/>
              <a:ext cx="753130" cy="45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1788067" y="1911090"/>
            <a:ext cx="859399" cy="640364"/>
            <a:chOff x="5105886" y="1586894"/>
            <a:chExt cx="1011332" cy="633940"/>
          </a:xfrm>
        </p:grpSpPr>
        <p:pic>
          <p:nvPicPr>
            <p:cNvPr id="53" name="Picture 8" descr="Информация о planetcalc.ru: Онлайн калькуляторы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886" y="1716778"/>
              <a:ext cx="685884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0" descr="GoodPrint.Ru - магазин расходных материалов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586894"/>
              <a:ext cx="753130" cy="45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632" y="2316583"/>
            <a:ext cx="815561" cy="1016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6709109" y="2588317"/>
            <a:ext cx="162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Электронный учебник</a:t>
            </a:r>
            <a:endParaRPr lang="en-US" sz="1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808939" y="2610535"/>
            <a:ext cx="162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УМК</a:t>
            </a:r>
            <a:endParaRPr lang="en-US" sz="1600" b="1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9110" r="30740" b="7704"/>
          <a:stretch/>
        </p:blipFill>
        <p:spPr bwMode="auto">
          <a:xfrm>
            <a:off x="5221960" y="4085473"/>
            <a:ext cx="865675" cy="1102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66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i="0" dirty="0" smtClean="0">
                <a:solidFill>
                  <a:srgbClr val="D15A3E"/>
                </a:solidFill>
                <a:latin typeface="Arial"/>
                <a:ea typeface="+mj-ea"/>
                <a:cs typeface="+mj-cs"/>
              </a:rPr>
              <a:t>План работы в рамках модуля</a:t>
            </a:r>
            <a:endParaRPr lang="ru-RU" sz="3200" b="1" i="0" dirty="0">
              <a:solidFill>
                <a:srgbClr val="D15A3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981201"/>
            <a:ext cx="9798424" cy="3809999"/>
          </a:xfrm>
        </p:spPr>
        <p:txBody>
          <a:bodyPr/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ru-RU" sz="2000" b="0" i="0" dirty="0" smtClean="0">
                <a:solidFill>
                  <a:srgbClr val="2D2E2D"/>
                </a:solidFill>
                <a:latin typeface="Arial"/>
              </a:rPr>
              <a:t>Возможности и основы работы на интерактивной доске 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ru-RU" dirty="0" smtClean="0">
                <a:solidFill>
                  <a:srgbClr val="2D2E2D"/>
                </a:solidFill>
                <a:latin typeface="Arial"/>
              </a:rPr>
              <a:t>Документ-камера</a:t>
            </a:r>
            <a:endParaRPr lang="ru-RU" sz="2000" b="0" i="0" dirty="0" smtClean="0">
              <a:solidFill>
                <a:srgbClr val="2D2E2D"/>
              </a:solidFill>
              <a:latin typeface="Arial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ru-RU" sz="2000" b="0" i="0" dirty="0" smtClean="0">
                <a:solidFill>
                  <a:srgbClr val="2D2E2D"/>
                </a:solidFill>
                <a:latin typeface="Arial"/>
              </a:rPr>
              <a:t>Электронные учебники </a:t>
            </a:r>
            <a:endParaRPr lang="ru-RU" sz="2000" b="0" i="0" dirty="0" smtClean="0">
              <a:solidFill>
                <a:srgbClr val="2D2E2D"/>
              </a:solidFill>
              <a:latin typeface="Arial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ru-RU" sz="2000" b="0" i="0" dirty="0" smtClean="0">
                <a:solidFill>
                  <a:srgbClr val="2D2E2D"/>
                </a:solidFill>
                <a:latin typeface="Arial"/>
              </a:rPr>
              <a:t>Электронная почта и </a:t>
            </a:r>
            <a:r>
              <a:rPr lang="en-US" sz="2000" b="0" i="0" dirty="0" smtClean="0">
                <a:solidFill>
                  <a:srgbClr val="2D2E2D"/>
                </a:solidFill>
                <a:latin typeface="Arial"/>
              </a:rPr>
              <a:t>on-line </a:t>
            </a:r>
            <a:r>
              <a:rPr lang="ru-RU" sz="2000" b="0" i="0" dirty="0" smtClean="0">
                <a:solidFill>
                  <a:srgbClr val="2D2E2D"/>
                </a:solidFill>
                <a:latin typeface="Arial"/>
              </a:rPr>
              <a:t>сервисы совместной работы с документами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en-US" dirty="0" smtClean="0">
                <a:solidFill>
                  <a:srgbClr val="2D2E2D"/>
                </a:solidFill>
                <a:latin typeface="Arial"/>
              </a:rPr>
              <a:t>Google-</a:t>
            </a:r>
            <a:r>
              <a:rPr lang="ru-RU" sz="2000" b="0" i="0" dirty="0" smtClean="0">
                <a:solidFill>
                  <a:srgbClr val="2D2E2D"/>
                </a:solidFill>
                <a:latin typeface="Arial"/>
              </a:rPr>
              <a:t>формы – инструмент сбора информации и контроля</a:t>
            </a:r>
            <a:endParaRPr lang="ru-RU" sz="2000" b="0" i="0" dirty="0" smtClean="0">
              <a:solidFill>
                <a:srgbClr val="2D2E2D"/>
              </a:solidFill>
              <a:latin typeface="Arial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ru-RU" dirty="0" smtClean="0"/>
              <a:t>Работа с приложениями офисного пакета (документы, таблицы, презентации)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Сетка с ромбовидными ячейками (широкоэкранный формат)</Template>
  <TotalTime>0</TotalTime>
  <Words>117</Words>
  <Application>Microsoft Office PowerPoint</Application>
  <PresentationFormat>Широкоэкранный</PresentationFormat>
  <Paragraphs>33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Arial</vt:lpstr>
      <vt:lpstr>Diamond Grid 16x9</vt:lpstr>
      <vt:lpstr>ИКТ в образовании</vt:lpstr>
      <vt:lpstr>Презентация PowerPoint</vt:lpstr>
      <vt:lpstr>Презентация PowerPoint</vt:lpstr>
      <vt:lpstr>План работы в рамках модуля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2015-10-12T18:46:37Z</dcterms:created>
  <dcterms:modified xsi:type="dcterms:W3CDTF">2015-10-12T21:12:25Z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